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80" r:id="rId9"/>
    <p:sldId id="278" r:id="rId10"/>
    <p:sldId id="282" r:id="rId11"/>
    <p:sldId id="261" r:id="rId12"/>
    <p:sldId id="262" r:id="rId13"/>
    <p:sldId id="263" r:id="rId14"/>
    <p:sldId id="283" r:id="rId15"/>
    <p:sldId id="279" r:id="rId16"/>
    <p:sldId id="264" r:id="rId17"/>
    <p:sldId id="265" r:id="rId18"/>
    <p:sldId id="281" r:id="rId19"/>
    <p:sldId id="266" r:id="rId20"/>
    <p:sldId id="268" r:id="rId21"/>
    <p:sldId id="269" r:id="rId22"/>
    <p:sldId id="270" r:id="rId23"/>
    <p:sldId id="26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FACF-B575-424E-8CBD-B9356B321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C16B2-E484-4931-8BC9-38FD5FCD4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122F-B79C-41EF-99BC-14B7100C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A11EB-E961-4AA9-855C-ED5518E8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6ECF-9C97-48B5-89F3-59F522D5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D493-AC48-4601-A947-34CC1672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DD93D-F2BD-440F-8C50-AB64B3CE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B5E0-8285-467E-A3FB-4A8DC1CB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AF71B-1078-4B3F-A655-0E4B5F3F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E17E1-50E5-46D7-BBE1-3F8B0EDB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F933D-B3BD-497D-BC84-DDEEA6607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7134D-66A4-4EC2-9487-580DFA2E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2044-DC11-40E8-814D-F8CA4F01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3375-B08C-4869-938E-D16FF0A5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65-60ED-4E97-AF38-C7EA185C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5B47-EDEF-4553-8F3D-F343787C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7FBE-5F0A-4C00-8E4C-3250264E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AB0B-D14C-4569-9E3F-2FB87C54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598D-1D40-4BA8-A573-FA33C7F5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A556-7926-4E41-AA67-73EE0E87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96B1-33C4-4B3F-8ECC-40BEBAF7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FA0EC-C3AE-409B-98DB-58D4A7A6F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4090-9406-4A68-B477-6619106B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0C5C-DF91-411A-A62D-91779DFF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79E2-C49F-47A8-AFAE-BBBF082A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C5BD-B1CC-4CC7-8851-CC97F038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CA37D-26A4-47D1-AC23-DBC5134B0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B44DE-1FC8-434B-973F-7987E505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16A04-C488-4800-98A4-61A3AE83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90A77-919E-4EC5-9F97-9146B67E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43457-2C42-48D0-94A3-6F70793F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657B-98B8-4CA1-B547-73F03F55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ED243-0CA0-4B3B-8DC7-74A5638E0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B6465-64C2-4B4B-9EEE-4288315E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C40BD-7CF9-4FD9-8A74-55B71FD00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10E29-BB5D-48B5-9C6A-273663260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060E3-4745-4740-AFAB-7E130A93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4AB5-EECF-4DBB-8000-376BA97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66A39-3098-455F-B705-7426E36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8752-460D-44EF-AE13-A1F34CC6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A170B-CE07-4134-8EE3-67C6138D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E481-5165-4979-9FD9-5BB22A8F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414A-8755-4BE4-ACA0-F4E3662E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A761F-9026-4675-AED4-30959053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E1B4-ABA1-4222-AFA6-098C7EC4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1672-4E27-4B9A-B7A6-E8930BEC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B521-2974-4CA6-89F1-E4491D93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1764-B469-481F-8EFF-FE2BF24A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54D1-B271-4480-9071-23696E9AE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153D2-5806-4A00-8EEB-B4671BAE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184A-55CF-446A-AEA2-02F5F756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5B17-1266-4C0B-BE67-C5753F75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6861-FA1C-48EB-A088-D29C7E97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E288B-7EDD-4E22-8657-89800EBCB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47174-9210-458E-8F1C-0333A3270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FF63-4666-45ED-B3F5-934AB9D6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5B6D-6CBD-4C6B-9B4F-9B2F9742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EB21C-5638-4BBE-8FB0-0F6CEDFB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90AC2-8F38-4DB0-8FDD-C0BBF56F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1D6FD-0037-4847-BA55-0C357103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386D-E94B-4715-A140-6C58C0056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D28E-8D70-4DAB-86D5-56E7AB825B4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BA11C-07B4-417F-BE72-B2094F44A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6B1B-BB1C-40D3-B8C1-0962E29A7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E865-D096-4AF3-A4EB-96FB38BD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l of fame">
            <a:extLst>
              <a:ext uri="{FF2B5EF4-FFF2-40B4-BE49-F238E27FC236}">
                <a16:creationId xmlns:a16="http://schemas.microsoft.com/office/drawing/2014/main" id="{EF30E19C-577F-48F5-8182-5908D811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0" y="999681"/>
            <a:ext cx="8256029" cy="48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0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317B5E-B2F9-45FA-8082-6AD3DFD0D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763" y="254000"/>
            <a:ext cx="7810786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2">
              <a:lumMod val="40000"/>
              <a:lumOff val="60000"/>
            </a:schemeClr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637F-7CFC-4CDD-89D2-5B4BC73E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can be Honored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0858-2F98-4B25-AC53-BD4B1B7F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Develop solid criteria to support integrity of program</a:t>
            </a:r>
          </a:p>
          <a:p>
            <a:pPr lvl="1"/>
            <a:r>
              <a:rPr lang="en-US" b="1" dirty="0"/>
              <a:t>Members of HOF committee not eligible (conflict of interest)</a:t>
            </a:r>
          </a:p>
          <a:p>
            <a:endParaRPr lang="en-US" b="1" dirty="0"/>
          </a:p>
          <a:p>
            <a:r>
              <a:rPr lang="en-US" b="1" dirty="0"/>
              <a:t>Categories</a:t>
            </a:r>
          </a:p>
          <a:p>
            <a:pPr lvl="1"/>
            <a:r>
              <a:rPr lang="en-US" b="1" dirty="0"/>
              <a:t>Athletes</a:t>
            </a:r>
          </a:p>
          <a:p>
            <a:pPr lvl="1"/>
            <a:r>
              <a:rPr lang="en-US" b="1" dirty="0"/>
              <a:t>Coaches</a:t>
            </a:r>
          </a:p>
          <a:p>
            <a:pPr lvl="1"/>
            <a:r>
              <a:rPr lang="en-US" b="1" dirty="0"/>
              <a:t>Administrators</a:t>
            </a:r>
          </a:p>
          <a:p>
            <a:pPr lvl="1"/>
            <a:r>
              <a:rPr lang="en-US" b="1" dirty="0"/>
              <a:t>Contributors</a:t>
            </a:r>
          </a:p>
        </p:txBody>
      </p:sp>
    </p:spTree>
    <p:extLst>
      <p:ext uri="{BB962C8B-B14F-4D97-AF65-F5344CB8AC3E}">
        <p14:creationId xmlns:p14="http://schemas.microsoft.com/office/powerpoint/2010/main" val="129225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4831-1D4D-49B7-BED5-446CD82B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can be Honored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43B1-B9A1-43A6-9D6C-BE0091BC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Membership is open to all athletes who were at Park View HS </a:t>
            </a:r>
            <a:r>
              <a:rPr lang="en-US" u="sng" dirty="0"/>
              <a:t>the first 15 years of the school's existence (1976-1991)</a:t>
            </a:r>
            <a:r>
              <a:rPr lang="en-US" dirty="0"/>
              <a:t>, in good standing or in special circumstances as determined by the Board Members</a:t>
            </a:r>
          </a:p>
          <a:p>
            <a:r>
              <a:rPr lang="en-US" dirty="0"/>
              <a:t>Membership is also open to </a:t>
            </a:r>
            <a:r>
              <a:rPr lang="en-US" u="sng" dirty="0"/>
              <a:t>coaches or administrators, who must have participated with distinction</a:t>
            </a:r>
            <a:r>
              <a:rPr lang="en-US" dirty="0"/>
              <a:t> and/or made significant contributions to athletics at Park View High School.  Such coaches or administrators </a:t>
            </a:r>
            <a:r>
              <a:rPr lang="en-US" u="sng" dirty="0"/>
              <a:t>shall be eligible for membership beginning five years after they have left </a:t>
            </a:r>
            <a:r>
              <a:rPr lang="en-US" dirty="0"/>
              <a:t>Park View High School for any reason, or in special circumstances as determined by the Board Members. </a:t>
            </a:r>
          </a:p>
          <a:p>
            <a:r>
              <a:rPr lang="en-US" dirty="0"/>
              <a:t>As determined by the Board Members, </a:t>
            </a:r>
            <a:r>
              <a:rPr lang="en-US" u="sng" dirty="0"/>
              <a:t>Contributors</a:t>
            </a:r>
            <a:r>
              <a:rPr lang="en-US" dirty="0"/>
              <a:t> will also be considered for nomination based upon their service and dedication to the athletic programs at Park View High School. 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5F32-F68B-480C-850B-B82718CA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68B66-DFF6-4B64-A2C8-3C2C1CD4B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candidate may be nominated for Hall of Fame membership </a:t>
            </a:r>
            <a:r>
              <a:rPr lang="en-US" u="sng" dirty="0"/>
              <a:t>by any member of the community.</a:t>
            </a:r>
            <a:r>
              <a:rPr lang="en-US" dirty="0"/>
              <a:t>  Formal nomination shall be made using the form prescribed for such purpose and made available to the public.  </a:t>
            </a:r>
          </a:p>
          <a:p>
            <a:r>
              <a:rPr lang="en-US" dirty="0"/>
              <a:t>All nomination packets must be received by the athletic department by March 1</a:t>
            </a:r>
            <a:r>
              <a:rPr lang="en-US" baseline="30000" dirty="0"/>
              <a:t>st</a:t>
            </a:r>
            <a:r>
              <a:rPr lang="en-US" dirty="0"/>
              <a:t> of the nominating year, in order to be considered for induction into the fall class.</a:t>
            </a:r>
          </a:p>
          <a:p>
            <a:r>
              <a:rPr lang="en-US" dirty="0"/>
              <a:t> </a:t>
            </a:r>
            <a:r>
              <a:rPr lang="en-US" u="sng" dirty="0"/>
              <a:t>Once presented as an eligible nominee, a candidate who is not elected shall automatically be reconsidered annually until he/she has been considered for five years. </a:t>
            </a:r>
            <a:r>
              <a:rPr lang="en-US" dirty="0"/>
              <a:t> Thereafter, re-nomination may occur at any time.  The Chairman will notify any nominators if their nominee was not selected.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0134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E4B729-2122-43C8-A54B-54F23B243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032" y="956136"/>
            <a:ext cx="11054408" cy="47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842D6A-97FE-4AFB-8F1C-CAB252E6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3439"/>
            <a:ext cx="4942598" cy="4804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BE276-CFB8-499A-A1A7-924B5871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98" y="1025517"/>
            <a:ext cx="5731697" cy="46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826-8956-45AE-A9E9-E069599C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Selection of HOF Inductees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43690-D366-4905-AB56-BD20ADB15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Board Members shall meet at a time determined by the Chairman in order to nominate, review, and elect candidates.  Each Board Member shall have one vote and all votes shall carry equal weight.  </a:t>
            </a:r>
            <a:r>
              <a:rPr lang="en-US" u="sng" dirty="0"/>
              <a:t>In order to gain election, a candidate is required to receive a number of votes equal to 75% of those members present at the meeting.</a:t>
            </a:r>
            <a:r>
              <a:rPr lang="en-US" dirty="0"/>
              <a:t>  </a:t>
            </a:r>
          </a:p>
          <a:p>
            <a:r>
              <a:rPr lang="en-US" dirty="0"/>
              <a:t>The outcome of the verbal vote will be shared with the Board Members only.  If, in the opinion of the Board Members (as evidenced by failure to obtain the 75% threshold described above), no candidate nominated in a particular year is worthy of election to the Hall, so be it</a:t>
            </a:r>
            <a:r>
              <a:rPr lang="en-US" u="sng" dirty="0"/>
              <a:t>; it is not necessary to induct new members each year.  At the same time, there shall be no limit on the number of members who may gain admission in a given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1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AE65-E9B0-4A8A-AFE4-2AF2A62D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Selection of HOF Inductees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F949-1D7D-43A3-96B5-57C092E5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 of Inductees</a:t>
            </a:r>
          </a:p>
          <a:p>
            <a:pPr lvl="1"/>
            <a:r>
              <a:rPr lang="en-US" dirty="0"/>
              <a:t>Initial class – 8-12 ?</a:t>
            </a:r>
          </a:p>
          <a:p>
            <a:pPr lvl="1"/>
            <a:r>
              <a:rPr lang="en-US" dirty="0"/>
              <a:t>Try to stay consistent from year to year – 5-9</a:t>
            </a:r>
          </a:p>
          <a:p>
            <a:pPr lvl="1"/>
            <a:r>
              <a:rPr lang="en-US" dirty="0"/>
              <a:t>The key is for this to stand the test of time and not put too many people in all at the same time</a:t>
            </a:r>
          </a:p>
          <a:p>
            <a:pPr lvl="1"/>
            <a:r>
              <a:rPr lang="en-US" dirty="0"/>
              <a:t>You will get some resistance but stay the course and follow your by-laws</a:t>
            </a:r>
          </a:p>
          <a:p>
            <a:r>
              <a:rPr lang="en-US" dirty="0"/>
              <a:t>Record keeping</a:t>
            </a:r>
          </a:p>
          <a:p>
            <a:pPr lvl="1"/>
            <a:r>
              <a:rPr lang="en-US" dirty="0"/>
              <a:t>Vital to keep accurate records</a:t>
            </a:r>
          </a:p>
          <a:p>
            <a:pPr lvl="1"/>
            <a:r>
              <a:rPr lang="en-US" dirty="0"/>
              <a:t>Need accomplishment info of Inductees</a:t>
            </a:r>
          </a:p>
          <a:p>
            <a:pPr lvl="1"/>
            <a:r>
              <a:rPr lang="en-US" dirty="0"/>
              <a:t>Develop a way to track all nominations as most HOF will keep a person in the hopper for years before they roll off if not selected</a:t>
            </a:r>
          </a:p>
        </p:txBody>
      </p:sp>
    </p:spTree>
    <p:extLst>
      <p:ext uri="{BB962C8B-B14F-4D97-AF65-F5344CB8AC3E}">
        <p14:creationId xmlns:p14="http://schemas.microsoft.com/office/powerpoint/2010/main" val="8518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110C-EA3E-457D-BEFC-9F1B095E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Record Keeping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0C9E74-9FC9-4949-9AD7-666EFD8E5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414" y="2021840"/>
            <a:ext cx="10937171" cy="35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C84-0658-4E3C-BAE8-76729065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Publicity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C267F-F195-4236-A981-A66AC896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media is vital to get the word out</a:t>
            </a:r>
          </a:p>
          <a:p>
            <a:pPr lvl="1"/>
            <a:r>
              <a:rPr lang="en-US" b="1" dirty="0"/>
              <a:t>Instagram, Snap Chat, Facebook, Twitter, </a:t>
            </a:r>
            <a:r>
              <a:rPr lang="en-US" b="1" dirty="0" err="1"/>
              <a:t>etc</a:t>
            </a:r>
            <a:r>
              <a:rPr lang="en-US" b="1" dirty="0"/>
              <a:t>…..</a:t>
            </a:r>
          </a:p>
          <a:p>
            <a:r>
              <a:rPr lang="en-US" b="1" dirty="0"/>
              <a:t>Group email blasts</a:t>
            </a:r>
          </a:p>
          <a:p>
            <a:r>
              <a:rPr lang="en-US" b="1" dirty="0"/>
              <a:t>Alumni communications</a:t>
            </a:r>
          </a:p>
          <a:p>
            <a:r>
              <a:rPr lang="en-US" b="1" dirty="0"/>
              <a:t>Posters in school</a:t>
            </a:r>
          </a:p>
          <a:p>
            <a:r>
              <a:rPr lang="en-US" b="1" dirty="0"/>
              <a:t>Local newspapers if applicable</a:t>
            </a:r>
          </a:p>
          <a:p>
            <a:r>
              <a:rPr lang="en-US" b="1" dirty="0"/>
              <a:t>Community newsletters</a:t>
            </a:r>
          </a:p>
          <a:p>
            <a:r>
              <a:rPr lang="en-US" b="1" dirty="0"/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8068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E42D-D811-4A5B-BEDA-970D3E3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Reasons to have a Hall of Fame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E9FF-4C33-4014-9524-8DE653D4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your Athletic program</a:t>
            </a:r>
          </a:p>
          <a:p>
            <a:r>
              <a:rPr lang="en-US" dirty="0"/>
              <a:t>Honor the past success of programs</a:t>
            </a:r>
          </a:p>
          <a:p>
            <a:r>
              <a:rPr lang="en-US" dirty="0"/>
              <a:t>Inform students &amp; community about the programs history</a:t>
            </a:r>
          </a:p>
          <a:p>
            <a:r>
              <a:rPr lang="en-US" dirty="0"/>
              <a:t>Promote school strength &amp; unity</a:t>
            </a:r>
          </a:p>
          <a:p>
            <a:r>
              <a:rPr lang="en-US" dirty="0"/>
              <a:t>Reconnect alumni with school/program</a:t>
            </a:r>
          </a:p>
        </p:txBody>
      </p:sp>
    </p:spTree>
    <p:extLst>
      <p:ext uri="{BB962C8B-B14F-4D97-AF65-F5344CB8AC3E}">
        <p14:creationId xmlns:p14="http://schemas.microsoft.com/office/powerpoint/2010/main" val="78362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E39D-911E-4EC3-870B-8BBDC6C3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Plaques and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13FC2-C6CB-4119-B960-A68F9CBCC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plaques or a presentation at your school that is cost effective  and fits the space your have available</a:t>
            </a:r>
          </a:p>
          <a:p>
            <a:r>
              <a:rPr lang="en-US" dirty="0"/>
              <a:t>What gift will you give the Inductee</a:t>
            </a:r>
          </a:p>
          <a:p>
            <a:pPr lvl="1"/>
            <a:r>
              <a:rPr lang="en-US" dirty="0"/>
              <a:t>We did a nice plaque for the Inductee that was a smaller version of what went on the wall</a:t>
            </a:r>
          </a:p>
          <a:p>
            <a:pPr lvl="1"/>
            <a:r>
              <a:rPr lang="en-US" dirty="0"/>
              <a:t>We also gave them a commemorative gold coin that we had specially made for our HOF</a:t>
            </a:r>
          </a:p>
          <a:p>
            <a:pPr lvl="1"/>
            <a:r>
              <a:rPr lang="en-US" dirty="0"/>
              <a:t>We also gave them a lifetime pass to attend any home event at our school</a:t>
            </a:r>
          </a:p>
        </p:txBody>
      </p:sp>
    </p:spTree>
    <p:extLst>
      <p:ext uri="{BB962C8B-B14F-4D97-AF65-F5344CB8AC3E}">
        <p14:creationId xmlns:p14="http://schemas.microsoft.com/office/powerpoint/2010/main" val="7520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7C0B4-E402-41FB-B5A1-E9A3FD13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Pictures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E5D84-41D3-4882-B3DC-A8AB941B7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866900"/>
            <a:ext cx="5368925" cy="4006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E3C7-8A61-4D3E-BE3F-551024BD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8" y="1866900"/>
            <a:ext cx="5368925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C5BD0-BCF8-4B1D-B152-E2AA88325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5611A-DA1E-435C-8C97-2065753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Pictures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04C3-BD73-489C-9E78-FE999952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3C03-1EF0-4D7A-8095-4A5ECC479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the age of your school – you may have years to catch up and with an older school it can be extremely difficult to track down info, data and people.</a:t>
            </a:r>
          </a:p>
          <a:p>
            <a:r>
              <a:rPr lang="en-US" dirty="0"/>
              <a:t>Where in the school do you display the plaque or how you are going to recognize the HOF Inductees?</a:t>
            </a:r>
          </a:p>
          <a:p>
            <a:pPr lvl="1"/>
            <a:r>
              <a:rPr lang="en-US" dirty="0"/>
              <a:t>Keep in mind – you need room for expansion</a:t>
            </a:r>
          </a:p>
          <a:p>
            <a:r>
              <a:rPr lang="en-US" dirty="0"/>
              <a:t>Cost – ceremony, display items, gifts for Inductees, publicity, programs,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r>
              <a:rPr lang="en-US" dirty="0"/>
              <a:t>Continued Interest/help in the future</a:t>
            </a:r>
          </a:p>
          <a:p>
            <a:pPr lvl="1"/>
            <a:r>
              <a:rPr lang="en-US" dirty="0"/>
              <a:t>Everyone is all in at first, but keeping them involved can be difficult</a:t>
            </a:r>
          </a:p>
        </p:txBody>
      </p:sp>
    </p:spTree>
    <p:extLst>
      <p:ext uri="{BB962C8B-B14F-4D97-AF65-F5344CB8AC3E}">
        <p14:creationId xmlns:p14="http://schemas.microsoft.com/office/powerpoint/2010/main" val="49201147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608F-3B3A-45A3-9938-3CC67642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Hall of Fame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B369-E752-4760-AA0B-28399CC8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Vision</a:t>
            </a:r>
          </a:p>
          <a:p>
            <a:r>
              <a:rPr lang="en-US" dirty="0"/>
              <a:t>Hall of Fame Committee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Information Gathering</a:t>
            </a:r>
          </a:p>
          <a:p>
            <a:r>
              <a:rPr lang="en-US" dirty="0"/>
              <a:t>Who can be honored</a:t>
            </a:r>
          </a:p>
          <a:p>
            <a:r>
              <a:rPr lang="en-US" dirty="0"/>
              <a:t>Nomination process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Publicity</a:t>
            </a:r>
          </a:p>
          <a:p>
            <a:r>
              <a:rPr lang="en-US" dirty="0"/>
              <a:t>Plaques &amp; Gifts</a:t>
            </a:r>
          </a:p>
          <a:p>
            <a:r>
              <a:rPr lang="en-US" dirty="0"/>
              <a:t>Potential Challenges</a:t>
            </a:r>
          </a:p>
        </p:txBody>
      </p:sp>
    </p:spTree>
    <p:extLst>
      <p:ext uri="{BB962C8B-B14F-4D97-AF65-F5344CB8AC3E}">
        <p14:creationId xmlns:p14="http://schemas.microsoft.com/office/powerpoint/2010/main" val="3797392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6437-EF32-46D4-BB97-1C3A2EF3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C9DFC-E67C-4382-9863-8E2BE965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Keep the “End in Mind”</a:t>
            </a:r>
          </a:p>
          <a:p>
            <a:r>
              <a:rPr lang="en-US" dirty="0"/>
              <a:t>What will the end result look like?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Catered Banquet</a:t>
            </a:r>
          </a:p>
          <a:p>
            <a:pPr lvl="2"/>
            <a:r>
              <a:rPr lang="en-US" dirty="0"/>
              <a:t>Dessert Night</a:t>
            </a:r>
          </a:p>
          <a:p>
            <a:pPr lvl="2"/>
            <a:r>
              <a:rPr lang="en-US" dirty="0"/>
              <a:t>Half-time of game</a:t>
            </a:r>
          </a:p>
          <a:p>
            <a:pPr lvl="2"/>
            <a:r>
              <a:rPr lang="en-US" dirty="0"/>
              <a:t>On or Off campus</a:t>
            </a:r>
          </a:p>
          <a:p>
            <a:pPr lvl="2"/>
            <a:r>
              <a:rPr lang="en-US" dirty="0"/>
              <a:t>Fundraiser</a:t>
            </a:r>
          </a:p>
          <a:p>
            <a:pPr lvl="2"/>
            <a:r>
              <a:rPr lang="en-US" dirty="0"/>
              <a:t>Professional dress</a:t>
            </a:r>
          </a:p>
          <a:p>
            <a:pPr lvl="1"/>
            <a:endParaRPr lang="en-US" dirty="0"/>
          </a:p>
          <a:p>
            <a:r>
              <a:rPr lang="en-US" dirty="0"/>
              <a:t>Celebration of athletics in our community</a:t>
            </a:r>
          </a:p>
          <a:p>
            <a:r>
              <a:rPr lang="en-US" dirty="0"/>
              <a:t>How often will it occur</a:t>
            </a:r>
          </a:p>
          <a:p>
            <a:r>
              <a:rPr lang="en-US" dirty="0"/>
              <a:t>Realistic timeline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67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73C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00FD-1A50-43D0-9A47-9CE67326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Selection of Hall of Fame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9F38-05A8-48A9-8CF9-6B253664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by-laws &amp; guidelines of HOF program</a:t>
            </a:r>
          </a:p>
          <a:p>
            <a:pPr lvl="1"/>
            <a:r>
              <a:rPr lang="en-US" dirty="0"/>
              <a:t>Establish your HOF committee</a:t>
            </a:r>
          </a:p>
          <a:p>
            <a:r>
              <a:rPr lang="en-US" dirty="0"/>
              <a:t>Selection of committee – potential members</a:t>
            </a:r>
          </a:p>
          <a:p>
            <a:pPr lvl="1"/>
            <a:r>
              <a:rPr lang="en-US" dirty="0"/>
              <a:t>Faculty/administration, alumni, coaches, booster board members &amp; community members</a:t>
            </a:r>
          </a:p>
          <a:p>
            <a:r>
              <a:rPr lang="en-US" dirty="0"/>
              <a:t>Athletic Director &amp; Booster President (or designee)</a:t>
            </a:r>
          </a:p>
          <a:p>
            <a:pPr lvl="1"/>
            <a:r>
              <a:rPr lang="en-US" dirty="0"/>
              <a:t>Continuing members to provide continuity</a:t>
            </a:r>
          </a:p>
        </p:txBody>
      </p:sp>
    </p:spTree>
    <p:extLst>
      <p:ext uri="{BB962C8B-B14F-4D97-AF65-F5344CB8AC3E}">
        <p14:creationId xmlns:p14="http://schemas.microsoft.com/office/powerpoint/2010/main" val="3715150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6CD5-C9C6-4CDD-B033-A76D847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97"/>
            <a:ext cx="10515600" cy="832079"/>
          </a:xfrm>
        </p:spPr>
        <p:txBody>
          <a:bodyPr/>
          <a:lstStyle/>
          <a:p>
            <a:pPr algn="ctr"/>
            <a:r>
              <a:rPr lang="en-US" dirty="0"/>
              <a:t>Hall of Fame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2A33-EC34-4364-8588-78D48883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1385740"/>
            <a:ext cx="10350631" cy="5207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Committee Membership</a:t>
            </a:r>
          </a:p>
          <a:p>
            <a:pPr lvl="1"/>
            <a:r>
              <a:rPr lang="en-US" dirty="0"/>
              <a:t>A Hall of Fame committee will determine which candidates are selected to the HOF.  The committee shall be comprised of the following members:</a:t>
            </a:r>
          </a:p>
          <a:p>
            <a:pPr lvl="1"/>
            <a:endParaRPr lang="en-US" dirty="0"/>
          </a:p>
          <a:p>
            <a:r>
              <a:rPr lang="en-US" dirty="0"/>
              <a:t>The Athletic Director, who shall serve as a standing Board Member and will appoint a Chairperson</a:t>
            </a:r>
            <a:endParaRPr lang="en-US" sz="3200" dirty="0"/>
          </a:p>
          <a:p>
            <a:r>
              <a:rPr lang="en-US" dirty="0"/>
              <a:t>Building Administrator</a:t>
            </a:r>
            <a:endParaRPr lang="en-US" sz="3200" dirty="0"/>
          </a:p>
          <a:p>
            <a:r>
              <a:rPr lang="en-US" dirty="0"/>
              <a:t>Retired or former Administrator</a:t>
            </a:r>
            <a:endParaRPr lang="en-US" sz="3200" dirty="0"/>
          </a:p>
          <a:p>
            <a:r>
              <a:rPr lang="en-US" dirty="0"/>
              <a:t>Athletic Booster Club Member</a:t>
            </a:r>
            <a:endParaRPr lang="en-US" sz="3200" dirty="0"/>
          </a:p>
          <a:p>
            <a:r>
              <a:rPr lang="en-US" dirty="0"/>
              <a:t>Current athletic coaches (male and female coach voted on by peers)</a:t>
            </a:r>
            <a:endParaRPr lang="en-US" sz="3200" dirty="0"/>
          </a:p>
          <a:p>
            <a:r>
              <a:rPr lang="en-US" dirty="0"/>
              <a:t>Retired or former athletic coach</a:t>
            </a:r>
            <a:endParaRPr lang="en-US" sz="3200" dirty="0"/>
          </a:p>
          <a:p>
            <a:r>
              <a:rPr lang="en-US" dirty="0"/>
              <a:t>Current faculty member</a:t>
            </a:r>
            <a:endParaRPr lang="en-US" sz="3200" dirty="0"/>
          </a:p>
          <a:p>
            <a:r>
              <a:rPr lang="en-US" dirty="0"/>
              <a:t>Retired or former faculty member</a:t>
            </a:r>
            <a:endParaRPr lang="en-US" sz="3200" dirty="0"/>
          </a:p>
          <a:p>
            <a:r>
              <a:rPr lang="en-US" dirty="0"/>
              <a:t>Local business owner/community leader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0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E98F-00CB-4158-BA55-D1F3DDD5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Hall of Fame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751E-1C25-45CB-A983-D382922B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Term</a:t>
            </a:r>
          </a:p>
          <a:p>
            <a:pPr lvl="1"/>
            <a:r>
              <a:rPr lang="en-US" dirty="0"/>
              <a:t>All Board Members shall be appointed by the Athletic Director and or Principal, and shall serve for a </a:t>
            </a:r>
            <a:r>
              <a:rPr lang="en-US" u="sng" dirty="0"/>
              <a:t>two year term initially</a:t>
            </a:r>
            <a:r>
              <a:rPr lang="en-US" dirty="0"/>
              <a:t>.  At any time there shall be </a:t>
            </a:r>
            <a:r>
              <a:rPr lang="en-US" u="sng" dirty="0"/>
              <a:t>no fewer than 5 members and no more than 12 members</a:t>
            </a:r>
            <a:r>
              <a:rPr lang="en-US" dirty="0"/>
              <a:t>.  </a:t>
            </a:r>
            <a:br>
              <a:rPr lang="en-US" dirty="0"/>
            </a:br>
            <a:r>
              <a:rPr lang="en-US" dirty="0"/>
              <a:t>All members may be re-appointed for 2 year terms by the Athletic Director and or Principal at the conclusion of their initial term; However, the Athletic Director and or Principal may appoint new members at his/her discretion.</a:t>
            </a:r>
            <a:endParaRPr lang="en-US" sz="2800" dirty="0"/>
          </a:p>
          <a:p>
            <a:r>
              <a:rPr lang="en-US" dirty="0"/>
              <a:t>Dynamics of Committee	</a:t>
            </a:r>
          </a:p>
          <a:p>
            <a:pPr lvl="1"/>
            <a:r>
              <a:rPr lang="en-US" dirty="0"/>
              <a:t>As the AD I would suggest you ensure that you are able to </a:t>
            </a:r>
            <a:r>
              <a:rPr lang="en-US" u="sng" dirty="0"/>
              <a:t>manage the group</a:t>
            </a:r>
            <a:r>
              <a:rPr lang="en-US" dirty="0"/>
              <a:t>.  Just like your booster club – you want to be able to have conversations with members to ensure the rules and regulations are being followed.  Selection of a Chair is key.</a:t>
            </a:r>
          </a:p>
        </p:txBody>
      </p:sp>
    </p:spTree>
    <p:extLst>
      <p:ext uri="{BB962C8B-B14F-4D97-AF65-F5344CB8AC3E}">
        <p14:creationId xmlns:p14="http://schemas.microsoft.com/office/powerpoint/2010/main" val="64414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A165-02C1-41FD-B747-F79106E5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F051-BF7D-4280-B173-5417FFC1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Things to consider for the budget</a:t>
            </a:r>
          </a:p>
          <a:p>
            <a:r>
              <a:rPr lang="en-US" dirty="0"/>
              <a:t>Ceremony</a:t>
            </a:r>
          </a:p>
          <a:p>
            <a:pPr lvl="1"/>
            <a:r>
              <a:rPr lang="en-US" dirty="0"/>
              <a:t>At school or place in the community</a:t>
            </a:r>
          </a:p>
          <a:p>
            <a:pPr lvl="1"/>
            <a:r>
              <a:rPr lang="en-US" dirty="0"/>
              <a:t>Food and drinks – will you provide dinner?</a:t>
            </a:r>
          </a:p>
          <a:p>
            <a:pPr lvl="1"/>
            <a:r>
              <a:rPr lang="en-US" dirty="0"/>
              <a:t>Guest speaker</a:t>
            </a:r>
          </a:p>
          <a:p>
            <a:r>
              <a:rPr lang="en-US" dirty="0"/>
              <a:t>Plaques</a:t>
            </a:r>
          </a:p>
          <a:p>
            <a:pPr lvl="1"/>
            <a:r>
              <a:rPr lang="en-US" dirty="0"/>
              <a:t>For the wall of fame at school and for the </a:t>
            </a:r>
            <a:r>
              <a:rPr lang="en-US" dirty="0" err="1"/>
              <a:t>receipient</a:t>
            </a:r>
            <a:endParaRPr lang="en-US" dirty="0"/>
          </a:p>
          <a:p>
            <a:r>
              <a:rPr lang="en-US" dirty="0"/>
              <a:t>Gifts</a:t>
            </a:r>
          </a:p>
          <a:p>
            <a:pPr lvl="1"/>
            <a:r>
              <a:rPr lang="en-US" dirty="0"/>
              <a:t>Any special gifts to inductees or family </a:t>
            </a:r>
          </a:p>
          <a:p>
            <a:r>
              <a:rPr lang="en-US" dirty="0"/>
              <a:t>Publicity</a:t>
            </a:r>
          </a:p>
          <a:p>
            <a:pPr lvl="1"/>
            <a:r>
              <a:rPr lang="en-US" dirty="0"/>
              <a:t>Will you pay to advertise or attempt to reach larger 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376812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2B19-14E4-4134-BAE7-389E50CD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156BD-FD9B-4DDB-AC6E-E69B9C7F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Annuals</a:t>
            </a:r>
          </a:p>
          <a:p>
            <a:pPr lvl="1"/>
            <a:r>
              <a:rPr lang="en-US" dirty="0"/>
              <a:t>Old programs</a:t>
            </a:r>
          </a:p>
          <a:p>
            <a:pPr lvl="1"/>
            <a:r>
              <a:rPr lang="en-US" dirty="0"/>
              <a:t>Newspaper articles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Historical society</a:t>
            </a:r>
          </a:p>
          <a:p>
            <a:pPr lvl="1"/>
            <a:r>
              <a:rPr lang="en-US" dirty="0"/>
              <a:t>Community members</a:t>
            </a:r>
          </a:p>
          <a:p>
            <a:pPr lvl="1"/>
            <a:r>
              <a:rPr lang="en-US" dirty="0"/>
              <a:t>Bottom line – Get it Right!!!!</a:t>
            </a:r>
          </a:p>
        </p:txBody>
      </p:sp>
    </p:spTree>
    <p:extLst>
      <p:ext uri="{BB962C8B-B14F-4D97-AF65-F5344CB8AC3E}">
        <p14:creationId xmlns:p14="http://schemas.microsoft.com/office/powerpoint/2010/main" val="672545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817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Reasons to have a Hall of Fame </vt:lpstr>
      <vt:lpstr>Hall of Fame Checklist</vt:lpstr>
      <vt:lpstr>Vision</vt:lpstr>
      <vt:lpstr>Selection of Hall of Fame Committee</vt:lpstr>
      <vt:lpstr>Hall of Fame Committee</vt:lpstr>
      <vt:lpstr>Hall of Fame Committee</vt:lpstr>
      <vt:lpstr>Budget</vt:lpstr>
      <vt:lpstr>Information Gathering</vt:lpstr>
      <vt:lpstr>PowerPoint Presentation</vt:lpstr>
      <vt:lpstr>Who can be Honored</vt:lpstr>
      <vt:lpstr>Who can be Honored</vt:lpstr>
      <vt:lpstr>Nomination Process</vt:lpstr>
      <vt:lpstr>PowerPoint Presentation</vt:lpstr>
      <vt:lpstr>PowerPoint Presentation</vt:lpstr>
      <vt:lpstr>Selection of HOF Inductees</vt:lpstr>
      <vt:lpstr>Selection of HOF Inductees</vt:lpstr>
      <vt:lpstr>Record Keeping</vt:lpstr>
      <vt:lpstr>Publicity</vt:lpstr>
      <vt:lpstr>Plaques and Gifts</vt:lpstr>
      <vt:lpstr>Pictures</vt:lpstr>
      <vt:lpstr>Pictures</vt:lpstr>
      <vt:lpstr>Potential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of Fame</dc:title>
  <dc:creator>Joseph Breinig Jr</dc:creator>
  <cp:lastModifiedBy>Joseph Breinig Jr</cp:lastModifiedBy>
  <cp:revision>4</cp:revision>
  <dcterms:created xsi:type="dcterms:W3CDTF">2020-01-21T18:48:20Z</dcterms:created>
  <dcterms:modified xsi:type="dcterms:W3CDTF">2020-01-21T19:44:04Z</dcterms:modified>
</cp:coreProperties>
</file>